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25" r:id="rId5"/>
    <p:sldId id="326" r:id="rId6"/>
    <p:sldId id="324" r:id="rId7"/>
    <p:sldId id="321" r:id="rId8"/>
    <p:sldId id="327" r:id="rId9"/>
    <p:sldId id="322" r:id="rId10"/>
    <p:sldId id="319" r:id="rId11"/>
    <p:sldId id="329" r:id="rId12"/>
  </p:sldIdLst>
  <p:sldSz cx="9144000" cy="6858000" type="screen4x3"/>
  <p:notesSz cx="6805613" cy="99441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A0CA"/>
    <a:srgbClr val="769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571" autoAdjust="0"/>
  </p:normalViewPr>
  <p:slideViewPr>
    <p:cSldViewPr>
      <p:cViewPr varScale="1">
        <p:scale>
          <a:sx n="58" d="100"/>
          <a:sy n="58" d="100"/>
        </p:scale>
        <p:origin x="121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0" y="11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8" tIns="47854" rIns="95708" bIns="47854" rtlCol="0"/>
          <a:lstStyle>
            <a:lvl1pPr algn="l">
              <a:defRPr sz="1300"/>
            </a:lvl1pPr>
          </a:lstStyle>
          <a:p>
            <a:endParaRPr lang="en-US" i="1" dirty="0" smtClean="0">
              <a:latin typeface="Perpetua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515" y="270183"/>
            <a:ext cx="2949099" cy="497205"/>
          </a:xfrm>
          <a:prstGeom prst="rect">
            <a:avLst/>
          </a:prstGeom>
        </p:spPr>
        <p:txBody>
          <a:bodyPr vert="horz" lIns="95708" tIns="47854" rIns="95708" bIns="47854" rtlCol="0" anchor="ctr"/>
          <a:lstStyle>
            <a:lvl1pPr algn="r">
              <a:defRPr sz="1300"/>
            </a:lvl1pPr>
          </a:lstStyle>
          <a:p>
            <a:fld id="{69358A5F-74C9-41E8-8A87-2491A95EFBB9}" type="datetimeFigureOut">
              <a:rPr lang="fi-FI" smtClean="0">
                <a:latin typeface="Arial" pitchFamily="34" charset="0"/>
                <a:cs typeface="Arial" pitchFamily="34" charset="0"/>
              </a:rPr>
              <a:pPr/>
              <a:t>6.5.2016</a:t>
            </a:fld>
            <a:endParaRPr lang="fi-FI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02191" y="9279029"/>
            <a:ext cx="2949099" cy="497205"/>
          </a:xfrm>
          <a:prstGeom prst="rect">
            <a:avLst/>
          </a:prstGeom>
        </p:spPr>
        <p:txBody>
          <a:bodyPr vert="horz" lIns="95708" tIns="47854" rIns="95708" bIns="47854" rtlCol="0" anchor="ctr"/>
          <a:lstStyle>
            <a:lvl1pPr algn="l">
              <a:defRPr sz="1300"/>
            </a:lvl1pPr>
          </a:lstStyle>
          <a:p>
            <a:pPr algn="ctr"/>
            <a:r>
              <a:rPr lang="en-US" i="1" dirty="0" smtClean="0">
                <a:latin typeface="Arial" pitchFamily="34" charset="0"/>
                <a:cs typeface="Arial" pitchFamily="34" charset="0"/>
              </a:rPr>
              <a:t>Baltic Region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Lawfirm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071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8" tIns="47854" rIns="95708" bIns="47854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1"/>
            <a:ext cx="2949099" cy="497205"/>
          </a:xfrm>
          <a:prstGeom prst="rect">
            <a:avLst/>
          </a:prstGeom>
        </p:spPr>
        <p:txBody>
          <a:bodyPr vert="horz" lIns="95708" tIns="47854" rIns="95708" bIns="47854" rtlCol="0"/>
          <a:lstStyle>
            <a:lvl1pPr algn="r">
              <a:defRPr sz="1300"/>
            </a:lvl1pPr>
          </a:lstStyle>
          <a:p>
            <a:fld id="{3A43B810-8C38-485E-8C14-62C967497633}" type="datetimeFigureOut">
              <a:rPr lang="fi-FI" smtClean="0"/>
              <a:pPr/>
              <a:t>6.5.2016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8" tIns="47854" rIns="95708" bIns="47854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8" tIns="47854" rIns="95708" bIns="478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8" tIns="47854" rIns="95708" bIns="47854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5708" tIns="47854" rIns="95708" bIns="47854" rtlCol="0" anchor="b"/>
          <a:lstStyle>
            <a:lvl1pPr algn="r">
              <a:defRPr sz="1300"/>
            </a:lvl1pPr>
          </a:lstStyle>
          <a:p>
            <a:fld id="{26AF95E2-6DE5-468A-9FA6-F26942CEC2B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00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95E2-6DE5-468A-9FA6-F26942CEC2B5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603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5029" y="1549801"/>
            <a:ext cx="7531213" cy="727071"/>
          </a:xfrm>
        </p:spPr>
        <p:txBody>
          <a:bodyPr/>
          <a:lstStyle>
            <a:lvl1pPr algn="l"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976458" y="2681114"/>
            <a:ext cx="7559410" cy="98296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74A0C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pic>
        <p:nvPicPr>
          <p:cNvPr id="20" name="Obraz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979643" y="592865"/>
            <a:ext cx="17924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 smtClean="0">
                <a:solidFill>
                  <a:srgbClr val="74A0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 </a:t>
            </a:r>
            <a:r>
              <a:rPr lang="pl-PL" sz="1100" i="1" dirty="0" smtClean="0">
                <a:solidFill>
                  <a:srgbClr val="74A0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endParaRPr lang="en-GB" sz="1600" i="1" dirty="0">
              <a:solidFill>
                <a:srgbClr val="74A0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664074"/>
            <a:ext cx="9152745" cy="31939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Berl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cap="all" noProof="0" dirty="0" err="1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Magnusso</a:t>
            </a:r>
            <a:r>
              <a:rPr lang="pl-PL" sz="900" b="1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N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/>
            </a:r>
            <a:b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</a:b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Kleine Jägerstraße 8, DE-10117 Berlin, Germany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T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: +49 30 213089500, F</a:t>
            </a: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: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+49 30 213089599</a:t>
            </a:r>
            <a:endParaRPr lang="pl-PL" sz="900" cap="all" noProof="0" dirty="0" smtClean="0">
              <a:solidFill>
                <a:srgbClr val="74A0CA"/>
              </a:solidFill>
              <a:latin typeface="Arial" pitchFamily="34" charset="0"/>
              <a:ea typeface="Arial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noProof="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E: </a:t>
            </a: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BERLIN</a:t>
            </a:r>
            <a:r>
              <a:rPr lang="en-GB" sz="900" noProof="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@MAGNUSSONLAW.COM,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noProof="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92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Copenh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sp>
        <p:nvSpPr>
          <p:cNvPr id="6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MAGNUSSO</a:t>
            </a:r>
            <a:r>
              <a:rPr lang="pl-PL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N</a:t>
            </a:r>
            <a:endParaRPr lang="en-US" sz="900" b="1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BREDGADE 30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DK - 1260 COPENHAGEN K, DENMARK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T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+45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82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sv-SE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51 51 00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F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+45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sv-SE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82 51 51 01</a:t>
            </a:r>
            <a:endParaRPr lang="en-US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COPENHAGEN@MAGNUSSONLAW.COM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9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Gothenbu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sp>
        <p:nvSpPr>
          <p:cNvPr id="7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MAGNUSSON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STORA NYGATAN 29, P. O. BOX 11467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SE-404 30 GOTHENBURG, SWEDEN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T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: +46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31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755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20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00,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F: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+46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31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755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20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GOTHENBURG@MAGNUSSONLAW.COM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1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Helsin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sp>
        <p:nvSpPr>
          <p:cNvPr id="7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900" b="1" baseline="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MAGNUSSON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ALEKSANTERINKATU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15 B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00100 HELSINKI, FINLAND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T: +358 9 428 915 08, F: +358 9 698 1006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HELSINKI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@MAGNUSSONLAW.COM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5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Ka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sp>
        <p:nvSpPr>
          <p:cNvPr id="7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MAGNUSSO</a:t>
            </a:r>
            <a:r>
              <a:rPr lang="pl-PL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N</a:t>
            </a:r>
            <a:endParaRPr lang="en-US" sz="900" b="1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VILNIAUS STR. 19,</a:t>
            </a:r>
            <a:r>
              <a:rPr lang="pl-PL" sz="900" baseline="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LT-44284 KAUNAS, LITHUANIA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T: +370 37 308 899, F: +370 37 308 890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KAUNAS@MAGNUSSONLAW.COM,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2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Ki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sp>
        <p:nvSpPr>
          <p:cNvPr id="7" name="Prostokąt 4"/>
          <p:cNvSpPr/>
          <p:nvPr userDrawn="1"/>
        </p:nvSpPr>
        <p:spPr>
          <a:xfrm>
            <a:off x="2291710" y="5179121"/>
            <a:ext cx="456058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MAGNUSSO</a:t>
            </a:r>
            <a:r>
              <a:rPr lang="pl-PL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N</a:t>
            </a:r>
            <a:endParaRPr lang="en-US" sz="900" b="1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1A SPORTYVNA SQ., GULLIVER BC, TOWER A, FLOOR 17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01601 KIEV, UKRAINE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T: +38 044 394 57 34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KIEV@MAGNUSSONLAW.COM,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5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Malm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sp>
        <p:nvSpPr>
          <p:cNvPr id="7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MAGNUSSON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HAMNGATAN 4, SE-211 22 MALMÖ, SWEDEN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PHONE: +46 40 693 02 60, FAX: +46 40 693 02 70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E-MAIL: MALMO@MAGNUSSONLAW.COM,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4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Mosc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sp>
        <p:nvSpPr>
          <p:cNvPr id="7" name="Prostokąt 4"/>
          <p:cNvSpPr/>
          <p:nvPr userDrawn="1"/>
        </p:nvSpPr>
        <p:spPr>
          <a:xfrm>
            <a:off x="2291710" y="5179121"/>
            <a:ext cx="456058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MAGNUSSON</a:t>
            </a:r>
            <a:r>
              <a:rPr lang="en-GB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/>
            </a:r>
            <a:br>
              <a:rPr lang="en-GB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</a:br>
            <a:r>
              <a:rPr lang="it-IT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6, Prospekt Mira, Meliora Place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129090, Moscow, Russia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T:</a:t>
            </a:r>
            <a:r>
              <a:rPr lang="it-IT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+7 495 800 15 40,  F</a:t>
            </a:r>
            <a:r>
              <a:rPr lang="pl-PL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:</a:t>
            </a:r>
            <a:r>
              <a:rPr lang="it-IT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+7 495 800 15 40</a:t>
            </a:r>
            <a:endParaRPr lang="pl-PL" sz="900" cap="all" dirty="0" smtClean="0">
              <a:solidFill>
                <a:srgbClr val="74A0CA"/>
              </a:solidFill>
              <a:latin typeface="Arial" pitchFamily="34" charset="0"/>
              <a:ea typeface="Arial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MOSCOW@MAGNUSSONLAW.COM,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0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Stockho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  <p:sp>
        <p:nvSpPr>
          <p:cNvPr id="8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 anchor="ctr" anchorCtr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MAGNUSSON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HAMNGATAN 15, P. O. BOX 7413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SE-103 91 STOCKHOLM, SWEDEN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T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: +46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8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463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75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00,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F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+46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8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463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75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E: STOCKHOLM@MAGNUSSONLAW.COM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32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Talli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  <p:sp>
        <p:nvSpPr>
          <p:cNvPr id="10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 anchor="ctr" anchorCtr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b="1" cap="all" dirty="0" err="1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MagnussoN</a:t>
            </a:r>
            <a:endParaRPr lang="pl-PL" sz="900" b="1" cap="all" dirty="0" smtClean="0">
              <a:solidFill>
                <a:srgbClr val="74A0CA"/>
              </a:solidFill>
              <a:latin typeface="Arial" pitchFamily="34" charset="0"/>
              <a:ea typeface="Arial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Laeva 2</a:t>
            </a:r>
            <a:r>
              <a:rPr lang="pl-PL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,</a:t>
            </a:r>
            <a:r>
              <a:rPr lang="pl-PL" sz="900" cap="all" baseline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</a:t>
            </a:r>
            <a:r>
              <a:rPr lang="fi-FI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10111 Tallinn</a:t>
            </a:r>
            <a:r>
              <a:rPr lang="pl-PL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, </a:t>
            </a:r>
            <a:r>
              <a:rPr lang="fi-FI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Estonia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T</a:t>
            </a:r>
            <a:r>
              <a:rPr lang="pl-PL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:</a:t>
            </a:r>
            <a:r>
              <a:rPr lang="fi-FI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+372 670 8401,  F</a:t>
            </a:r>
            <a:r>
              <a:rPr lang="pl-PL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:</a:t>
            </a:r>
            <a:r>
              <a:rPr lang="fi-FI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+372 671 9340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cap="all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tallinn@magnussonlaw.com</a:t>
            </a: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90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81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9552" y="1196752"/>
            <a:ext cx="8208912" cy="496855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39925" y="361019"/>
            <a:ext cx="6304784" cy="5604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7A05198-0949-45DE-B40E-4E32F275B0C3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16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Vilni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6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  <p:sp>
        <p:nvSpPr>
          <p:cNvPr id="8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 anchor="ctr" anchorCtr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cap="all" noProof="0" dirty="0" err="1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MagnussoN</a:t>
            </a:r>
            <a:endParaRPr lang="en-GB" sz="900" b="1" cap="all" noProof="0" dirty="0" smtClean="0">
              <a:solidFill>
                <a:srgbClr val="74A0CA"/>
              </a:solidFill>
              <a:latin typeface="Arial" pitchFamily="34" charset="0"/>
              <a:ea typeface="Arial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cap="all" noProof="0" dirty="0" err="1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Konstitucijos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av. 7, LT-09308 Vilnius, Lithuania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T: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+370 5 248 7388, F</a:t>
            </a: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: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+370 5 248 7389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VILNIUS@magnussonlaw.com</a:t>
            </a:r>
            <a:r>
              <a:rPr lang="en-GB" sz="900" noProof="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noProof="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noProof="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en-GB" sz="900" noProof="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04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- Warsa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089508" y="648381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i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1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Baltic Sea Region Law Firm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93298"/>
            <a:ext cx="9144000" cy="780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sz="1800" dirty="0">
              <a:solidFill>
                <a:srgbClr val="74A0CA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8506" y="980728"/>
            <a:ext cx="2146987" cy="1296144"/>
          </a:xfrm>
          <a:prstGeom prst="rect">
            <a:avLst/>
          </a:prstGeom>
        </p:spPr>
      </p:pic>
      <p:sp>
        <p:nvSpPr>
          <p:cNvPr id="9" name="Prostokąt 4"/>
          <p:cNvSpPr/>
          <p:nvPr userDrawn="1"/>
        </p:nvSpPr>
        <p:spPr>
          <a:xfrm>
            <a:off x="2291710" y="5179121"/>
            <a:ext cx="4560580" cy="923330"/>
          </a:xfrm>
          <a:prstGeom prst="rect">
            <a:avLst/>
          </a:prstGeom>
        </p:spPr>
        <p:txBody>
          <a:bodyPr wrap="square" anchor="ctr" anchorCtr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MAGNUSSO</a:t>
            </a:r>
            <a:r>
              <a:rPr lang="pl-PL" sz="900" b="1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N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/>
            </a:r>
            <a:b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</a:b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UL. </a:t>
            </a: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BIELAŃSKA</a:t>
            </a:r>
            <a:r>
              <a:rPr lang="pl-PL" sz="900" cap="all" baseline="0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 12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, PL-00-</a:t>
            </a: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085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, WARSZAWA, POLAND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T</a:t>
            </a: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: +48 22 257 83 00, F: +48 22 257 83 0</a:t>
            </a:r>
            <a:r>
              <a:rPr lang="pl-PL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1</a:t>
            </a:r>
            <a:endParaRPr lang="en-GB" sz="900" cap="all" noProof="0" dirty="0" smtClean="0">
              <a:solidFill>
                <a:srgbClr val="74A0CA"/>
              </a:solidFill>
              <a:latin typeface="Arial" pitchFamily="34" charset="0"/>
              <a:ea typeface="Arial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cap="all" noProof="0" dirty="0" smtClean="0">
                <a:solidFill>
                  <a:srgbClr val="74A0CA"/>
                </a:solidFill>
                <a:latin typeface="Arial" pitchFamily="34" charset="0"/>
                <a:ea typeface="Arial"/>
                <a:cs typeface="Arial" pitchFamily="34" charset="0"/>
              </a:rPr>
              <a:t>WARSAW</a:t>
            </a:r>
            <a:r>
              <a:rPr lang="en-GB" sz="900" noProof="0" dirty="0" smtClean="0">
                <a:solidFill>
                  <a:srgbClr val="74A0CA"/>
                </a:solidFill>
                <a:latin typeface="Arial" pitchFamily="34" charset="0"/>
                <a:ea typeface="+mn-ea"/>
                <a:cs typeface="Arial" pitchFamily="34" charset="0"/>
              </a:rPr>
              <a:t>@MAGNUSSONLAW.COM, WWW.MAGNUSSONLAW.COM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noProof="0" dirty="0" smtClean="0">
              <a:solidFill>
                <a:srgbClr val="74A0CA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 smtClean="0">
                <a:solidFill>
                  <a:srgbClr val="74A0CA"/>
                </a:solidFill>
                <a:latin typeface="Arial" pitchFamily="34" charset="0"/>
                <a:ea typeface="ＭＳ Ｐゴシック" pitchFamily="84" charset="-128"/>
                <a:cs typeface="Arial" pitchFamily="34" charset="0"/>
              </a:rPr>
              <a:t>MAGNUSSON – THE BALTIC SEA REGION LAW FIRM</a:t>
            </a:r>
            <a:endParaRPr lang="pl-PL" sz="900" dirty="0">
              <a:solidFill>
                <a:srgbClr val="74A0CA"/>
              </a:solidFill>
              <a:latin typeface="Arial" pitchFamily="34" charset="0"/>
              <a:ea typeface="ＭＳ Ｐゴシック" pitchFamily="8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9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552" y="1196752"/>
            <a:ext cx="8208912" cy="237626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8" name="Tytuł 3"/>
          <p:cNvSpPr>
            <a:spLocks noGrp="1"/>
          </p:cNvSpPr>
          <p:nvPr>
            <p:ph type="title"/>
          </p:nvPr>
        </p:nvSpPr>
        <p:spPr>
          <a:xfrm>
            <a:off x="539925" y="361019"/>
            <a:ext cx="6304784" cy="5604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62B7A4-1D98-4C10-A1C5-3E1C5F5AF85E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474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9553" y="1196752"/>
            <a:ext cx="4035856" cy="496855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716017" y="1196752"/>
            <a:ext cx="4035856" cy="496855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17" name="Tytuł 3"/>
          <p:cNvSpPr>
            <a:spLocks noGrp="1"/>
          </p:cNvSpPr>
          <p:nvPr>
            <p:ph type="title"/>
          </p:nvPr>
        </p:nvSpPr>
        <p:spPr>
          <a:xfrm>
            <a:off x="539553" y="361019"/>
            <a:ext cx="6304784" cy="5604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D9DEE2-E0A2-40E0-AFFD-3CB5E4D36130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Align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47864" y="1196752"/>
            <a:ext cx="5400600" cy="496855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16" name="Tytuł 3"/>
          <p:cNvSpPr>
            <a:spLocks noGrp="1"/>
          </p:cNvSpPr>
          <p:nvPr>
            <p:ph type="title"/>
          </p:nvPr>
        </p:nvSpPr>
        <p:spPr>
          <a:xfrm>
            <a:off x="539553" y="361019"/>
            <a:ext cx="6304784" cy="5604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46E4C80-B11F-40A4-A50A-5CEEAF5BCA73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64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Align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9553" y="1196568"/>
            <a:ext cx="5904655" cy="496855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29" name="Tytuł 3"/>
          <p:cNvSpPr>
            <a:spLocks noGrp="1"/>
          </p:cNvSpPr>
          <p:nvPr>
            <p:ph type="title"/>
          </p:nvPr>
        </p:nvSpPr>
        <p:spPr>
          <a:xfrm>
            <a:off x="539553" y="361019"/>
            <a:ext cx="6304784" cy="560406"/>
          </a:xfr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8488F82-745D-4EC0-94C4-0484A18C97C1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68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779913" y="2780928"/>
            <a:ext cx="4956794" cy="1512168"/>
          </a:xfrm>
        </p:spPr>
        <p:txBody>
          <a:bodyPr>
            <a:normAutofit/>
          </a:bodyPr>
          <a:lstStyle>
            <a:lvl1pPr marL="0" indent="0">
              <a:buSzPct val="12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10000"/>
              </a:lnSpc>
              <a:defRPr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115616" y="1916832"/>
            <a:ext cx="1656184" cy="237626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fi-FI" dirty="0"/>
          </a:p>
        </p:txBody>
      </p:sp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15" name="Tytuł 3"/>
          <p:cNvSpPr>
            <a:spLocks noGrp="1"/>
          </p:cNvSpPr>
          <p:nvPr>
            <p:ph type="title"/>
          </p:nvPr>
        </p:nvSpPr>
        <p:spPr>
          <a:xfrm>
            <a:off x="539553" y="361019"/>
            <a:ext cx="6304784" cy="560406"/>
          </a:xfr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2A2A255-C50F-4956-9F9F-FF85BCE7EED4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25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13" name="Tytuł 3"/>
          <p:cNvSpPr>
            <a:spLocks noGrp="1"/>
          </p:cNvSpPr>
          <p:nvPr>
            <p:ph type="title"/>
          </p:nvPr>
        </p:nvSpPr>
        <p:spPr>
          <a:xfrm>
            <a:off x="539553" y="361019"/>
            <a:ext cx="6304784" cy="560406"/>
          </a:xfr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A9F3-139D-402C-A620-FA838169B653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rgbClr val="74A0CA"/>
                </a:solidFill>
              </a:defRPr>
            </a:lvl1pPr>
          </a:lstStyle>
          <a:p>
            <a:r>
              <a:rPr lang="en-GB" dirty="0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56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23528" y="1196752"/>
            <a:ext cx="1873250" cy="2374900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fi-FI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411761" y="1196752"/>
            <a:ext cx="6336704" cy="504056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6336" y="28926"/>
            <a:ext cx="1522512" cy="919146"/>
          </a:xfrm>
          <a:prstGeom prst="rect">
            <a:avLst/>
          </a:prstGeom>
        </p:spPr>
      </p:pic>
      <p:sp>
        <p:nvSpPr>
          <p:cNvPr id="16" name="Tytuł 3"/>
          <p:cNvSpPr>
            <a:spLocks noGrp="1"/>
          </p:cNvSpPr>
          <p:nvPr>
            <p:ph type="title"/>
          </p:nvPr>
        </p:nvSpPr>
        <p:spPr>
          <a:xfrm>
            <a:off x="539553" y="361019"/>
            <a:ext cx="6304784" cy="560406"/>
          </a:xfr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89CFC98-7F06-46AD-8D88-F121FEE41F53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69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473" y="321075"/>
            <a:ext cx="6304784" cy="560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73" y="1196754"/>
            <a:ext cx="8115328" cy="5161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endParaRPr lang="en-GB" noProof="0" dirty="0" smtClean="0"/>
          </a:p>
        </p:txBody>
      </p:sp>
      <p:sp>
        <p:nvSpPr>
          <p:cNvPr id="17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79512" y="64402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0B83F54-28D4-4EEA-A7B8-1E5AFB6CDBDD}" type="datetime1">
              <a:rPr lang="en-GB" smtClean="0"/>
              <a:t>06/05/2016</a:t>
            </a:fld>
            <a:endParaRPr lang="en-GB" dirty="0"/>
          </a:p>
        </p:txBody>
      </p:sp>
      <p:sp>
        <p:nvSpPr>
          <p:cNvPr id="18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7884368" y="6440631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125282A-C7C8-4CC4-A08B-F0402B3A5E7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59832" y="6440263"/>
            <a:ext cx="3384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0" i="0">
                <a:solidFill>
                  <a:srgbClr val="74A0C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The Baltic Sea Region Law Firm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96" r:id="rId3"/>
    <p:sldLayoutId id="2147483652" r:id="rId4"/>
    <p:sldLayoutId id="2147483661" r:id="rId5"/>
    <p:sldLayoutId id="2147483662" r:id="rId6"/>
    <p:sldLayoutId id="2147483663" r:id="rId7"/>
    <p:sldLayoutId id="2147483659" r:id="rId8"/>
    <p:sldLayoutId id="2147483660" r:id="rId9"/>
    <p:sldLayoutId id="2147483692" r:id="rId10"/>
    <p:sldLayoutId id="2147483681" r:id="rId11"/>
    <p:sldLayoutId id="2147483683" r:id="rId12"/>
    <p:sldLayoutId id="2147483684" r:id="rId13"/>
    <p:sldLayoutId id="2147483685" r:id="rId14"/>
    <p:sldLayoutId id="2147483695" r:id="rId15"/>
    <p:sldLayoutId id="2147483694" r:id="rId16"/>
    <p:sldLayoutId id="2147483687" r:id="rId17"/>
    <p:sldLayoutId id="2147483689" r:id="rId18"/>
    <p:sldLayoutId id="2147483690" r:id="rId19"/>
    <p:sldLayoutId id="2147483693" r:id="rId20"/>
    <p:sldLayoutId id="2147483691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74A0C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95288" indent="-395288" algn="l" defTabSz="914400" rtl="0" eaLnBrk="1" latinLnBrk="0" hangingPunct="1">
        <a:lnSpc>
          <a:spcPct val="110000"/>
        </a:lnSpc>
        <a:spcBef>
          <a:spcPts val="900"/>
        </a:spcBef>
        <a:buClr>
          <a:srgbClr val="74A0CA"/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48000" indent="-252000" algn="l" defTabSz="914400" rtl="0" eaLnBrk="1" latinLnBrk="0" hangingPunct="1">
        <a:lnSpc>
          <a:spcPct val="110000"/>
        </a:lnSpc>
        <a:spcBef>
          <a:spcPts val="300"/>
        </a:spcBef>
        <a:buClr>
          <a:srgbClr val="769DCC"/>
        </a:buClr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00000" indent="-252000" algn="l" defTabSz="914400" rtl="0" eaLnBrk="1" latinLnBrk="0" hangingPunct="1">
        <a:lnSpc>
          <a:spcPct val="110000"/>
        </a:lnSpc>
        <a:spcBef>
          <a:spcPts val="300"/>
        </a:spcBef>
        <a:buClr>
          <a:srgbClr val="769DCC"/>
        </a:buClr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52000" indent="-252000" algn="l" defTabSz="914400" rtl="0" eaLnBrk="1" latinLnBrk="0" hangingPunct="1">
        <a:lnSpc>
          <a:spcPct val="110000"/>
        </a:lnSpc>
        <a:spcBef>
          <a:spcPts val="300"/>
        </a:spcBef>
        <a:buClr>
          <a:srgbClr val="769DCC"/>
        </a:buClr>
        <a:buFont typeface="Arial" pitchFamily="34" charset="0"/>
        <a:buChar char="–"/>
        <a:tabLst>
          <a:tab pos="447675" algn="l"/>
        </a:tabLst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Tx/>
        <a:buNone/>
        <a:defRPr sz="16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stankevicius@magnussonlaw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MAGNUSSON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lt-LT" sz="2700" dirty="0" smtClean="0"/>
              <a:t>Baltijos jūros šalių regiono advokatų kontora</a:t>
            </a: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201</a:t>
            </a:r>
            <a:r>
              <a:rPr lang="en-US" dirty="0" smtClean="0"/>
              <a:t>6</a:t>
            </a:r>
            <a:r>
              <a:rPr lang="lt-LT" dirty="0" smtClean="0"/>
              <a:t> m. </a:t>
            </a:r>
            <a:r>
              <a:rPr lang="en-US" dirty="0" err="1" smtClean="0"/>
              <a:t>gegu</a:t>
            </a:r>
            <a:r>
              <a:rPr lang="lt-LT" dirty="0" err="1" smtClean="0"/>
              <a:t>žė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4916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196752"/>
            <a:ext cx="7776864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t-LT" sz="3000" b="1" dirty="0" smtClean="0"/>
          </a:p>
          <a:p>
            <a:pPr marL="0" indent="0" algn="ctr">
              <a:buNone/>
            </a:pPr>
            <a:r>
              <a:rPr lang="lt-LT" sz="3000" b="1" dirty="0" smtClean="0"/>
              <a:t>Ar siūlomos įstatymo pataisos atitiks darbdavių lūkesčius?</a:t>
            </a:r>
          </a:p>
          <a:p>
            <a:pPr marL="0" indent="0" algn="ctr">
              <a:buNone/>
            </a:pPr>
            <a:endParaRPr lang="lt-LT" sz="3000" b="1" dirty="0"/>
          </a:p>
          <a:p>
            <a:pPr marL="0" indent="0" algn="ctr">
              <a:buNone/>
            </a:pPr>
            <a:endParaRPr lang="lt-LT" sz="3000" b="1" dirty="0" smtClean="0"/>
          </a:p>
          <a:p>
            <a:pPr marL="0" indent="0">
              <a:buNone/>
            </a:pPr>
            <a:r>
              <a:rPr lang="lt-LT" sz="1400" b="1" dirty="0" smtClean="0"/>
              <a:t>Advokato padėjėjas Lukas Stankevičius</a:t>
            </a:r>
          </a:p>
          <a:p>
            <a:pPr marL="0" indent="0">
              <a:buNone/>
            </a:pPr>
            <a:r>
              <a:rPr lang="lt-LT" sz="1400" b="1" dirty="0" smtClean="0"/>
              <a:t>Magnusson ir partneriai asocijuotas teisininkas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lt-L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lt-LT" dirty="0" smtClean="0"/>
              <a:t>0</a:t>
            </a:r>
            <a:r>
              <a:rPr lang="en-US" dirty="0" smtClean="0"/>
              <a:t>6</a:t>
            </a:r>
            <a:r>
              <a:rPr lang="lt-LT" dirty="0" smtClean="0"/>
              <a:t>/0</a:t>
            </a:r>
            <a:r>
              <a:rPr lang="en-US" dirty="0" smtClean="0"/>
              <a:t>5</a:t>
            </a:r>
            <a:r>
              <a:rPr lang="lt-LT" dirty="0" smtClean="0"/>
              <a:t>/201</a:t>
            </a:r>
            <a:r>
              <a:rPr lang="en-US" dirty="0" smtClean="0"/>
              <a:t>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0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268760"/>
            <a:ext cx="7992888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lt-LT" dirty="0" smtClean="0"/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Operatyvumas;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Problemos sprendimas;</a:t>
            </a:r>
            <a:endParaRPr lang="lt-LT" dirty="0"/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Protingi kaštai.</a:t>
            </a:r>
            <a:endParaRPr lang="lt-LT" dirty="0"/>
          </a:p>
          <a:p>
            <a:pPr marL="0" indent="0">
              <a:buNone/>
            </a:pPr>
            <a:r>
              <a:rPr lang="lt-LT" b="1" dirty="0" err="1" smtClean="0"/>
              <a:t>vs</a:t>
            </a:r>
            <a:endParaRPr lang="lt-LT" b="1" dirty="0" smtClean="0"/>
          </a:p>
          <a:p>
            <a:pPr marL="514350" indent="-514350">
              <a:buFont typeface="+mj-lt"/>
              <a:buAutoNum type="romanUcPeriod"/>
            </a:pPr>
            <a:r>
              <a:rPr lang="lt-LT" dirty="0" smtClean="0"/>
              <a:t>Per ilgas procesas;</a:t>
            </a:r>
          </a:p>
          <a:p>
            <a:pPr marL="514350" indent="-514350">
              <a:buFont typeface="+mj-lt"/>
              <a:buAutoNum type="romanUcPeriod"/>
            </a:pPr>
            <a:r>
              <a:rPr lang="lt-LT" dirty="0" smtClean="0"/>
              <a:t>Savarankiška problema;</a:t>
            </a:r>
          </a:p>
          <a:p>
            <a:pPr marL="514350" indent="-514350">
              <a:buFont typeface="+mj-lt"/>
              <a:buAutoNum type="romanUcPeriod"/>
            </a:pPr>
            <a:r>
              <a:rPr lang="lt-LT" dirty="0" smtClean="0"/>
              <a:t>Rinkliavos, papildomos paslaugos.</a:t>
            </a:r>
            <a:endParaRPr lang="lt-LT" dirty="0"/>
          </a:p>
          <a:p>
            <a:endParaRPr lang="lt-LT" b="1" dirty="0"/>
          </a:p>
          <a:p>
            <a:endParaRPr lang="lt-LT" b="1" dirty="0"/>
          </a:p>
          <a:p>
            <a:endParaRPr lang="lt-LT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332656"/>
            <a:ext cx="6304784" cy="560406"/>
          </a:xfrm>
        </p:spPr>
        <p:txBody>
          <a:bodyPr>
            <a:normAutofit/>
          </a:bodyPr>
          <a:lstStyle/>
          <a:p>
            <a:r>
              <a:rPr lang="lt-LT" sz="2400" dirty="0" smtClean="0"/>
              <a:t>Lūkesčiai ir problematika (</a:t>
            </a:r>
            <a:r>
              <a:rPr lang="en-US" sz="2400" dirty="0" smtClean="0"/>
              <a:t>1)</a:t>
            </a:r>
            <a:endParaRPr lang="lt-LT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206152" y="6440262"/>
            <a:ext cx="2133600" cy="365125"/>
          </a:xfrm>
        </p:spPr>
        <p:txBody>
          <a:bodyPr/>
          <a:lstStyle/>
          <a:p>
            <a:r>
              <a:rPr lang="lt-LT" dirty="0"/>
              <a:t>0</a:t>
            </a:r>
            <a:r>
              <a:rPr lang="en-US" dirty="0"/>
              <a:t>6</a:t>
            </a:r>
            <a:r>
              <a:rPr lang="lt-LT" dirty="0"/>
              <a:t>/0</a:t>
            </a:r>
            <a:r>
              <a:rPr lang="en-US" dirty="0"/>
              <a:t>5</a:t>
            </a:r>
            <a:r>
              <a:rPr lang="lt-LT" dirty="0"/>
              <a:t>/201</a:t>
            </a:r>
            <a:r>
              <a:rPr lang="en-US" dirty="0" smtClean="0"/>
              <a:t>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81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196752"/>
            <a:ext cx="8064895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lt-LT" b="1" dirty="0" smtClean="0"/>
          </a:p>
          <a:p>
            <a:pPr marL="0" indent="0" algn="just">
              <a:buNone/>
            </a:pPr>
            <a:r>
              <a:rPr lang="lt-LT" b="1" dirty="0" smtClean="0"/>
              <a:t>Priežastys:</a:t>
            </a:r>
          </a:p>
          <a:p>
            <a:pPr marL="514350" indent="-514350" algn="just">
              <a:buFont typeface="+mj-lt"/>
              <a:buAutoNum type="romanUcPeriod"/>
            </a:pPr>
            <a:endParaRPr lang="lt-LT" dirty="0" smtClean="0"/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Įstatymas </a:t>
            </a:r>
            <a:r>
              <a:rPr lang="lt-LT" dirty="0" err="1" smtClean="0"/>
              <a:t>vs</a:t>
            </a:r>
            <a:r>
              <a:rPr lang="lt-LT" dirty="0" smtClean="0"/>
              <a:t> realybė;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„Dviguba“ procedūra: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Terminų gausa, trukmė ir kontrolės galimybės;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Turinys ir rezultatas </a:t>
            </a:r>
            <a:r>
              <a:rPr lang="lt-LT" dirty="0" err="1" smtClean="0"/>
              <a:t>vs</a:t>
            </a:r>
            <a:r>
              <a:rPr lang="lt-LT" dirty="0" smtClean="0"/>
              <a:t> forma ir procesas;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Lankstumas (?);</a:t>
            </a:r>
          </a:p>
          <a:p>
            <a:pPr marL="514350" indent="-514350" algn="just">
              <a:buFont typeface="+mj-lt"/>
              <a:buAutoNum type="romanUcPeriod"/>
            </a:pPr>
            <a:endParaRPr lang="lt-LT" dirty="0" smtClean="0"/>
          </a:p>
          <a:p>
            <a:pPr marL="514350" indent="-514350" algn="just">
              <a:buFont typeface="+mj-lt"/>
              <a:buAutoNum type="romanUcPeriod"/>
            </a:pPr>
            <a:endParaRPr lang="lt-LT" dirty="0" smtClean="0"/>
          </a:p>
          <a:p>
            <a:pPr marL="514350" indent="-514350" algn="just">
              <a:buFont typeface="+mj-lt"/>
              <a:buAutoNum type="romanUcPeriod"/>
            </a:pPr>
            <a:endParaRPr lang="lt-LT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332656"/>
            <a:ext cx="6304784" cy="560406"/>
          </a:xfrm>
        </p:spPr>
        <p:txBody>
          <a:bodyPr>
            <a:noAutofit/>
          </a:bodyPr>
          <a:lstStyle/>
          <a:p>
            <a:r>
              <a:rPr lang="lt-LT" sz="2400" dirty="0"/>
              <a:t>Lūkesčiai ir problematika </a:t>
            </a:r>
            <a:r>
              <a:rPr lang="lt-LT" sz="2400" dirty="0" smtClean="0"/>
              <a:t>(2</a:t>
            </a:r>
            <a:r>
              <a:rPr lang="en-US" sz="2400" dirty="0" smtClean="0"/>
              <a:t>)</a:t>
            </a:r>
            <a:endParaRPr lang="lt-LT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206152" y="6440262"/>
            <a:ext cx="2133600" cy="365125"/>
          </a:xfrm>
        </p:spPr>
        <p:txBody>
          <a:bodyPr/>
          <a:lstStyle/>
          <a:p>
            <a:r>
              <a:rPr lang="lt-LT" dirty="0"/>
              <a:t>0</a:t>
            </a:r>
            <a:r>
              <a:rPr lang="en-US" dirty="0"/>
              <a:t>6</a:t>
            </a:r>
            <a:r>
              <a:rPr lang="lt-LT" dirty="0"/>
              <a:t>/0</a:t>
            </a:r>
            <a:r>
              <a:rPr lang="en-US" dirty="0"/>
              <a:t>5</a:t>
            </a:r>
            <a:r>
              <a:rPr lang="lt-LT" dirty="0"/>
              <a:t>/201</a:t>
            </a:r>
            <a:r>
              <a:rPr lang="en-US" dirty="0" smtClean="0"/>
              <a:t>6</a:t>
            </a:r>
            <a:endParaRPr lang="en-GB" dirty="0"/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32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196752"/>
            <a:ext cx="8212319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t-LT" b="1" dirty="0" smtClean="0"/>
          </a:p>
          <a:p>
            <a:pPr marL="0" indent="0" algn="ctr">
              <a:buNone/>
            </a:pPr>
            <a:endParaRPr lang="lt-LT" b="1" dirty="0" smtClean="0"/>
          </a:p>
          <a:p>
            <a:pPr marL="514350" indent="-514350">
              <a:buFont typeface="+mj-lt"/>
              <a:buAutoNum type="romanUcPeriod"/>
            </a:pPr>
            <a:r>
              <a:rPr lang="lt-LT" dirty="0" smtClean="0"/>
              <a:t>Profesijų, kurioms būtina aukšta profesinė kvalifikacija, kurių darbuotojų trūksta LR, sąrašas ir DU reikalavimo mažinimas.</a:t>
            </a:r>
          </a:p>
          <a:p>
            <a:pPr marL="514350" indent="-514350">
              <a:buFont typeface="+mj-lt"/>
              <a:buAutoNum type="romanUcPeriod"/>
            </a:pPr>
            <a:r>
              <a:rPr lang="lt-LT" dirty="0" smtClean="0"/>
              <a:t>Profesijų, kurių darbuotojų trūksta LR, sąrašas.</a:t>
            </a:r>
          </a:p>
          <a:p>
            <a:pPr marL="514350" indent="-514350">
              <a:buFont typeface="+mj-lt"/>
              <a:buAutoNum type="romanUcPeriod"/>
            </a:pPr>
            <a:r>
              <a:rPr lang="lt-LT" dirty="0" smtClean="0"/>
              <a:t>Studijas ar mokymąsi pabaigusio užsieniečio atveju netaikomas darbo atitikties LR darbo rinkos poreikiams vertinimas.</a:t>
            </a:r>
          </a:p>
          <a:p>
            <a:pPr marL="514350" indent="-514350">
              <a:buFont typeface="+mj-lt"/>
              <a:buAutoNum type="romanUcPeriod"/>
            </a:pPr>
            <a:r>
              <a:rPr lang="lt-LT" dirty="0"/>
              <a:t>Trumpinami terminai </a:t>
            </a:r>
            <a:r>
              <a:rPr lang="lt-LT" dirty="0" smtClean="0"/>
              <a:t>ir naikinama galimybė pratęsti prašymo nagrinėjimo terminą </a:t>
            </a:r>
            <a:r>
              <a:rPr lang="en-US" dirty="0" smtClean="0"/>
              <a:t>3 m</a:t>
            </a:r>
            <a:r>
              <a:rPr lang="lt-LT" dirty="0" err="1" smtClean="0"/>
              <a:t>ėn</a:t>
            </a:r>
            <a:r>
              <a:rPr lang="lt-LT" dirty="0" smtClean="0"/>
              <a:t>.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400" dirty="0" smtClean="0"/>
              <a:t>Sprendimai</a:t>
            </a:r>
            <a:endParaRPr lang="lt-LT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lt-LT" dirty="0"/>
              <a:t>0</a:t>
            </a:r>
            <a:r>
              <a:rPr lang="en-US" dirty="0"/>
              <a:t>6</a:t>
            </a:r>
            <a:r>
              <a:rPr lang="lt-LT" dirty="0"/>
              <a:t>/0</a:t>
            </a:r>
            <a:r>
              <a:rPr lang="en-US" dirty="0"/>
              <a:t>5</a:t>
            </a:r>
            <a:r>
              <a:rPr lang="lt-LT" dirty="0"/>
              <a:t>/201</a:t>
            </a:r>
            <a:r>
              <a:rPr lang="en-US" dirty="0"/>
              <a:t>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51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196752"/>
            <a:ext cx="818853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t-LT" b="1" dirty="0" smtClean="0"/>
          </a:p>
          <a:p>
            <a:pPr marL="0" indent="0" algn="ctr">
              <a:buNone/>
            </a:pPr>
            <a:endParaRPr lang="lt-LT" b="1" dirty="0" smtClean="0"/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Abejonės dėl sąrašų sudarymo, aktualumo ir efektyvumo?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Sutrumpintų terminų galutinis rezultatas?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Vieno langelio principas?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Leidimų </a:t>
            </a:r>
            <a:r>
              <a:rPr lang="lt-LT" dirty="0"/>
              <a:t>laikinai gyventi </a:t>
            </a:r>
            <a:r>
              <a:rPr lang="lt-LT" dirty="0" smtClean="0"/>
              <a:t>išdavimo</a:t>
            </a:r>
            <a:r>
              <a:rPr lang="lt-LT" dirty="0"/>
              <a:t>, keitimo, panaikinimo, taip pat įvertinimo, ar santuoka, registruota partnerystė, įvaikinimas ar įmonė yra fiktyvūs, tvarkos </a:t>
            </a:r>
            <a:r>
              <a:rPr lang="lt-LT" dirty="0" smtClean="0"/>
              <a:t>aprašo keitimas?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Darbdavio keitimo situacija?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lt-LT" dirty="0" smtClean="0"/>
              <a:t>Bandomojo laikotarpio vaidmuo?</a:t>
            </a:r>
          </a:p>
          <a:p>
            <a:pPr marL="514350" indent="-514350" algn="just">
              <a:buFont typeface="+mj-lt"/>
              <a:buAutoNum type="romanUcPeriod"/>
            </a:pPr>
            <a:endParaRPr lang="lt-LT" dirty="0" smtClean="0"/>
          </a:p>
          <a:p>
            <a:pPr marL="514350" indent="-514350" algn="just">
              <a:buFont typeface="+mj-lt"/>
              <a:buAutoNum type="romanUcPeriod"/>
            </a:pPr>
            <a:endParaRPr lang="lt-LT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361019"/>
            <a:ext cx="6696743" cy="560406"/>
          </a:xfrm>
        </p:spPr>
        <p:txBody>
          <a:bodyPr>
            <a:noAutofit/>
          </a:bodyPr>
          <a:lstStyle/>
          <a:p>
            <a:r>
              <a:rPr lang="lt-LT" sz="2400" dirty="0" smtClean="0"/>
              <a:t>Sprendimų vertinimas (</a:t>
            </a:r>
            <a:r>
              <a:rPr lang="en-US" sz="2400" dirty="0" smtClean="0"/>
              <a:t>1)</a:t>
            </a:r>
            <a:endParaRPr lang="lt-LT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lt-LT" dirty="0"/>
              <a:t>0</a:t>
            </a:r>
            <a:r>
              <a:rPr lang="en-US" dirty="0"/>
              <a:t>6</a:t>
            </a:r>
            <a:r>
              <a:rPr lang="lt-LT" dirty="0"/>
              <a:t>/0</a:t>
            </a:r>
            <a:r>
              <a:rPr lang="en-US" dirty="0"/>
              <a:t>5</a:t>
            </a:r>
            <a:r>
              <a:rPr lang="lt-LT" dirty="0"/>
              <a:t>/201</a:t>
            </a:r>
            <a:r>
              <a:rPr lang="en-US" dirty="0"/>
              <a:t>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58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3568" y="1196752"/>
            <a:ext cx="7632848" cy="496855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romanUcPeriod" startAt="7"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514350" indent="-514350" algn="just">
              <a:buFont typeface="+mj-lt"/>
              <a:buAutoNum type="romanUcPeriod" startAt="7"/>
            </a:pPr>
            <a:r>
              <a:rPr lang="lt-LT" dirty="0" smtClean="0"/>
              <a:t>Tolimesnis d</a:t>
            </a:r>
            <a:r>
              <a:rPr lang="en-US" dirty="0" err="1" smtClean="0"/>
              <a:t>arbo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lt-LT" dirty="0" smtClean="0"/>
              <a:t>žos vaidmens mažinimas?</a:t>
            </a:r>
          </a:p>
          <a:p>
            <a:pPr marL="514350" indent="-514350" algn="just">
              <a:buFont typeface="+mj-lt"/>
              <a:buAutoNum type="romanUcPeriod" startAt="7"/>
            </a:pPr>
            <a:r>
              <a:rPr lang="lt-LT" dirty="0" smtClean="0"/>
              <a:t>Darbuotojo pajėgumo/kompetencijos įrodinėjimo pareigos panaikinimas ar sumažinimas?</a:t>
            </a:r>
          </a:p>
          <a:p>
            <a:pPr marL="514350" indent="-514350" algn="just">
              <a:buFont typeface="+mj-lt"/>
              <a:buAutoNum type="romanUcPeriod" startAt="7"/>
            </a:pPr>
            <a:r>
              <a:rPr lang="lt-LT" dirty="0" smtClean="0"/>
              <a:t>Kiti pasiūlymai</a:t>
            </a:r>
            <a:r>
              <a:rPr lang="en-US" dirty="0" smtClean="0"/>
              <a:t>.</a:t>
            </a:r>
            <a:endParaRPr lang="lt-LT" dirty="0" smtClean="0"/>
          </a:p>
          <a:p>
            <a:pPr marL="514350" indent="-514350" algn="just">
              <a:buFont typeface="+mj-lt"/>
              <a:buAutoNum type="romanUcPeriod" startAt="7"/>
            </a:pPr>
            <a:endParaRPr lang="lt-LT" dirty="0" smtClean="0"/>
          </a:p>
          <a:p>
            <a:pPr marL="514350" indent="-514350" algn="just">
              <a:buFont typeface="+mj-lt"/>
              <a:buAutoNum type="romanUcPeriod" startAt="7"/>
            </a:pPr>
            <a:endParaRPr lang="lt-LT" dirty="0" smtClean="0"/>
          </a:p>
          <a:p>
            <a:pPr marL="514350" indent="-514350" algn="just">
              <a:buFont typeface="+mj-lt"/>
              <a:buAutoNum type="romanUcPeriod" startAt="7"/>
            </a:pPr>
            <a:endParaRPr lang="lt-LT" dirty="0" smtClean="0"/>
          </a:p>
          <a:p>
            <a:pPr marL="514350" indent="-514350" algn="just">
              <a:buFont typeface="+mj-lt"/>
              <a:buAutoNum type="romanUcPeriod" startAt="7"/>
            </a:pPr>
            <a:endParaRPr lang="lt-L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400" dirty="0" smtClean="0"/>
              <a:t>Sprendimų vertinimas (</a:t>
            </a:r>
            <a:r>
              <a:rPr lang="en-US" sz="2400" dirty="0" smtClean="0"/>
              <a:t>2)</a:t>
            </a:r>
            <a:endParaRPr lang="lt-LT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lt-LT" dirty="0"/>
              <a:t>0</a:t>
            </a:r>
            <a:r>
              <a:rPr lang="en-US" dirty="0"/>
              <a:t>6</a:t>
            </a:r>
            <a:r>
              <a:rPr lang="lt-LT" dirty="0"/>
              <a:t>/0</a:t>
            </a:r>
            <a:r>
              <a:rPr lang="en-US" dirty="0"/>
              <a:t>5</a:t>
            </a:r>
            <a:r>
              <a:rPr lang="lt-LT" dirty="0"/>
              <a:t>/201</a:t>
            </a:r>
            <a:r>
              <a:rPr lang="en-US" dirty="0"/>
              <a:t>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87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196752"/>
            <a:ext cx="7776863" cy="4968552"/>
          </a:xfrm>
        </p:spPr>
        <p:txBody>
          <a:bodyPr/>
          <a:lstStyle/>
          <a:p>
            <a:pPr marL="0" indent="0" algn="ctr">
              <a:buNone/>
            </a:pPr>
            <a:endParaRPr lang="lt-LT" dirty="0" smtClean="0"/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lt-LT" sz="2500" b="1" dirty="0" smtClean="0"/>
              <a:t>AČIŪ UŽ DĖMESĮ.</a:t>
            </a:r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lt-LT" dirty="0" smtClean="0"/>
              <a:t>Kontaktai</a:t>
            </a:r>
            <a:r>
              <a:rPr lang="lt-LT" dirty="0"/>
              <a:t>: </a:t>
            </a:r>
          </a:p>
          <a:p>
            <a:pPr marL="0" indent="0" algn="ctr">
              <a:buNone/>
            </a:pPr>
            <a:r>
              <a:rPr lang="en-US" dirty="0" err="1" smtClean="0"/>
              <a:t>Asocijuotas</a:t>
            </a:r>
            <a:r>
              <a:rPr lang="en-US" dirty="0" smtClean="0"/>
              <a:t> </a:t>
            </a:r>
            <a:r>
              <a:rPr lang="en-US" dirty="0" err="1" smtClean="0"/>
              <a:t>teisininkas</a:t>
            </a:r>
            <a:r>
              <a:rPr lang="en-US" dirty="0" smtClean="0"/>
              <a:t> </a:t>
            </a:r>
            <a:r>
              <a:rPr lang="lt-LT" dirty="0" smtClean="0"/>
              <a:t>Lukas Stankevičius</a:t>
            </a:r>
            <a:endParaRPr lang="lt-LT" dirty="0"/>
          </a:p>
          <a:p>
            <a:pPr marL="0" indent="0" algn="ctr">
              <a:buNone/>
            </a:pPr>
            <a:r>
              <a:rPr lang="lt-LT" dirty="0" smtClean="0"/>
              <a:t>El</a:t>
            </a:r>
            <a:r>
              <a:rPr lang="lt-LT" dirty="0"/>
              <a:t>. paštas </a:t>
            </a:r>
            <a:r>
              <a:rPr lang="lt-LT" dirty="0" smtClean="0">
                <a:hlinkClick r:id="rId2"/>
              </a:rPr>
              <a:t>lukas.stankevicius@magnussonlaw.com</a:t>
            </a:r>
            <a:r>
              <a:rPr lang="lt-LT" dirty="0" smtClean="0"/>
              <a:t> </a:t>
            </a:r>
          </a:p>
          <a:p>
            <a:pPr marL="0" indent="0" algn="ctr">
              <a:buNone/>
            </a:pPr>
            <a:r>
              <a:rPr lang="lt-LT" dirty="0" smtClean="0"/>
              <a:t>Mob. tel. Nr.</a:t>
            </a:r>
            <a:r>
              <a:rPr lang="en-US" dirty="0" smtClean="0"/>
              <a:t> +370 686 28277</a:t>
            </a:r>
            <a:endParaRPr lang="lt-LT" dirty="0"/>
          </a:p>
          <a:p>
            <a:endParaRPr lang="lt-L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lt-LT" dirty="0"/>
              <a:t>0</a:t>
            </a:r>
            <a:r>
              <a:rPr lang="en-US" dirty="0"/>
              <a:t>6</a:t>
            </a:r>
            <a:r>
              <a:rPr lang="lt-LT" dirty="0"/>
              <a:t>/0</a:t>
            </a:r>
            <a:r>
              <a:rPr lang="en-US" dirty="0"/>
              <a:t>5</a:t>
            </a:r>
            <a:r>
              <a:rPr lang="lt-LT" dirty="0"/>
              <a:t>/201</a:t>
            </a:r>
            <a:r>
              <a:rPr lang="en-US" dirty="0"/>
              <a:t>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smtClean="0"/>
              <a:t>The Baltic Sea Region Law Firm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25282A-C7C8-4CC4-A08B-F0402B3A5E7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2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gnusson - PPT template - March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gnusson - PPT template - March 2015.potx" id="{C909F971-F813-4328-BAC7-4B6EE41C69D4}" vid="{CBDAC546-9295-496F-A8B0-AD708404EA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1B7237A734A64B89A96C807F8B9E08" ma:contentTypeVersion="3" ma:contentTypeDescription="Create a new document." ma:contentTypeScope="" ma:versionID="3ab07b7656e097ba27f0d005076960fa">
  <xsd:schema xmlns:xsd="http://www.w3.org/2001/XMLSchema" xmlns:xs="http://www.w3.org/2001/XMLSchema" xmlns:p="http://schemas.microsoft.com/office/2006/metadata/properties" xmlns:ns1="http://schemas.microsoft.com/sharepoint/v3" xmlns:ns2="11c006a7-2a12-428d-bec8-9c3c2b49a0fd" targetNamespace="http://schemas.microsoft.com/office/2006/metadata/properties" ma:root="true" ma:fieldsID="5374f3eb41421fd9e8b7fee6ff0ec11b" ns1:_="" ns2:_="">
    <xsd:import namespace="http://schemas.microsoft.com/sharepoint/v3"/>
    <xsd:import namespace="11c006a7-2a12-428d-bec8-9c3c2b49a0f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006a7-2a12-428d-bec8-9c3c2b49a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95359C-B492-48B0-8586-EFC80A930569}">
  <ds:schemaRefs>
    <ds:schemaRef ds:uri="http://schemas.microsoft.com/office/2006/documentManagement/types"/>
    <ds:schemaRef ds:uri="http://schemas.microsoft.com/sharepoint/v3"/>
    <ds:schemaRef ds:uri="11c006a7-2a12-428d-bec8-9c3c2b49a0f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58497D-9BAF-479F-9BC3-9351FBA03F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E523CD-00E5-49D3-A00A-E76C4AC268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1c006a7-2a12-428d-bec8-9c3c2b49a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Magnusson - PPT template - March 2015</Template>
  <TotalTime>1724</TotalTime>
  <Words>343</Words>
  <Application>Microsoft Office PowerPoint</Application>
  <PresentationFormat>On-screen Show (4:3)</PresentationFormat>
  <Paragraphs>82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Perpetua</vt:lpstr>
      <vt:lpstr>Magnusson - PPT template - March 2015</vt:lpstr>
      <vt:lpstr>MAGNUSSON Baltijos jūros šalių regiono advokatų kontora</vt:lpstr>
      <vt:lpstr>PowerPoint Presentation</vt:lpstr>
      <vt:lpstr>Lūkesčiai ir problematika (1)</vt:lpstr>
      <vt:lpstr>Lūkesčiai ir problematika (2)</vt:lpstr>
      <vt:lpstr>Sprendimai</vt:lpstr>
      <vt:lpstr>Sprendimų vertinimas (1)</vt:lpstr>
      <vt:lpstr>Sprendimų vertinimas (2)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Magnusson The Baltic Sea Region Law Firm</dc:title>
  <dc:creator>SandraUk</dc:creator>
  <cp:lastModifiedBy>Daiva Vyšniauskienė</cp:lastModifiedBy>
  <cp:revision>94</cp:revision>
  <cp:lastPrinted>2012-10-17T14:08:19Z</cp:lastPrinted>
  <dcterms:created xsi:type="dcterms:W3CDTF">2015-04-13T09:23:31Z</dcterms:created>
  <dcterms:modified xsi:type="dcterms:W3CDTF">2016-05-06T05:08:42Z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0x010100971B7237A734A64B89A96C807F8B9E08</vt:lpwstr>
  </property>
  <property fmtid="{D5CDD505-2E9C-101B-9397-08002B2CF9AE}" pid="3" name="Category">
    <vt:lpwstr/>
  </property>
</Properties>
</file>